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7" r:id="rId2"/>
    <p:sldId id="258" r:id="rId3"/>
    <p:sldId id="259"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4660"/>
  </p:normalViewPr>
  <p:slideViewPr>
    <p:cSldViewPr snapToGrid="0">
      <p:cViewPr>
        <p:scale>
          <a:sx n="50" d="100"/>
          <a:sy n="50" d="100"/>
        </p:scale>
        <p:origin x="-1992" y="-6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15/05/2019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5/15/2019 7:12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815340" y="1644650"/>
            <a:ext cx="7536180" cy="1754326"/>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3600" dirty="0">
                <a:solidFill>
                  <a:srgbClr val="000000"/>
                </a:solidFill>
                <a:effectLst>
                  <a:outerShdw blurRad="38100" dist="38100" dir="2700000" algn="tl">
                    <a:srgbClr val="000000">
                      <a:alpha val="43137"/>
                    </a:srgbClr>
                  </a:outerShdw>
                </a:effectLst>
                <a:latin typeface="Arial" charset="0"/>
              </a:rPr>
              <a:t>La actividad física en el primer año </a:t>
            </a:r>
            <a:r>
              <a:rPr lang="es-ES" sz="3600" dirty="0" smtClean="0">
                <a:solidFill>
                  <a:srgbClr val="000000"/>
                </a:solidFill>
                <a:effectLst>
                  <a:outerShdw blurRad="38100" dist="38100" dir="2700000" algn="tl">
                    <a:srgbClr val="000000">
                      <a:alpha val="43137"/>
                    </a:srgbClr>
                  </a:outerShdw>
                </a:effectLst>
                <a:latin typeface="Arial" charset="0"/>
              </a:rPr>
              <a:t>: </a:t>
            </a:r>
            <a:r>
              <a:rPr lang="es-ES" sz="3600" dirty="0">
                <a:solidFill>
                  <a:srgbClr val="000000"/>
                </a:solidFill>
                <a:effectLst>
                  <a:outerShdw blurRad="38100" dist="38100" dir="2700000" algn="tl">
                    <a:srgbClr val="000000">
                      <a:alpha val="43137"/>
                    </a:srgbClr>
                  </a:outerShdw>
                </a:effectLst>
                <a:latin typeface="Arial" charset="0"/>
              </a:rPr>
              <a:t>preparando el cuerpo del bebé para explorar el mundo</a:t>
            </a:r>
          </a:p>
        </p:txBody>
      </p:sp>
      <p:sp>
        <p:nvSpPr>
          <p:cNvPr id="2" name="CuadroTexto 11"/>
          <p:cNvSpPr txBox="1"/>
          <p:nvPr/>
        </p:nvSpPr>
        <p:spPr>
          <a:xfrm>
            <a:off x="1687513" y="4420891"/>
            <a:ext cx="5080000" cy="461665"/>
          </a:xfrm>
          <a:prstGeom prst="rect">
            <a:avLst/>
          </a:prstGeom>
          <a:noFill/>
        </p:spPr>
        <p:txBody>
          <a:bodyPr>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Esther Serrano Poveda</a:t>
            </a:r>
            <a:r>
              <a:rPr lang="es-ES" sz="2400" dirty="0" smtClean="0">
                <a:solidFill>
                  <a:srgbClr val="000000"/>
                </a:solidFill>
                <a:effectLst>
                  <a:outerShdw blurRad="38100" dist="38100" dir="2700000" algn="tl">
                    <a:srgbClr val="C0C0C0"/>
                  </a:outerShdw>
                </a:effectLst>
                <a:latin typeface="Arial" charset="0"/>
                <a:cs typeface="Arial" charset="0"/>
              </a:rPr>
              <a:t>. </a:t>
            </a:r>
            <a:r>
              <a:rPr lang="es-ES" sz="2400" dirty="0" smtClean="0">
                <a:solidFill>
                  <a:srgbClr val="000000"/>
                </a:solidFill>
                <a:effectLst>
                  <a:outerShdw blurRad="38100" dist="38100" dir="2700000" algn="tl">
                    <a:srgbClr val="C0C0C0"/>
                  </a:outerShdw>
                </a:effectLst>
                <a:latin typeface="Arial" charset="0"/>
                <a:cs typeface="Arial" charset="0"/>
              </a:rPr>
              <a:t>Pediatra</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24700" y="4420891"/>
            <a:ext cx="1575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312637" y="606425"/>
            <a:ext cx="7247038" cy="1107996"/>
          </a:xfrm>
        </p:spPr>
        <p:txBody>
          <a:bodyPr numCol="1" anchorCtr="0" compatLnSpc="1">
            <a:prstTxWarp prst="textNoShape">
              <a:avLst/>
            </a:prstTxWarp>
          </a:bodyPr>
          <a:lstStyle/>
          <a:p>
            <a:pPr eaLnBrk="1" hangingPunct="1">
              <a:defRPr/>
            </a:pPr>
            <a:r>
              <a:rPr lang="es-ES" sz="4000" dirty="0" smtClean="0">
                <a:ln>
                  <a:noFill/>
                </a:ln>
                <a:solidFill>
                  <a:schemeClr val="tx1"/>
                </a:solidFill>
                <a:effectLst>
                  <a:outerShdw blurRad="38100" dist="38100" dir="2700000" algn="tl">
                    <a:srgbClr val="000000">
                      <a:alpha val="43137"/>
                    </a:srgbClr>
                  </a:outerShdw>
                </a:effectLst>
              </a:rPr>
              <a:t>Ventajas de la estimulación del beb</a:t>
            </a:r>
            <a:r>
              <a:rPr lang="es-ES" sz="4000" dirty="0">
                <a:ln>
                  <a:noFill/>
                </a:ln>
                <a:solidFill>
                  <a:schemeClr val="tx1"/>
                </a:solidFill>
                <a:effectLst>
                  <a:outerShdw blurRad="38100" dist="38100" dir="2700000" algn="tl">
                    <a:srgbClr val="000000">
                      <a:alpha val="43137"/>
                    </a:srgbClr>
                  </a:outerShdw>
                </a:effectLst>
              </a:rPr>
              <a:t>é</a:t>
            </a:r>
          </a:p>
        </p:txBody>
      </p:sp>
      <p:sp>
        <p:nvSpPr>
          <p:cNvPr id="19458" name="Rectangle 3"/>
          <p:cNvSpPr>
            <a:spLocks noGrp="1"/>
          </p:cNvSpPr>
          <p:nvPr>
            <p:ph type="body" idx="1"/>
          </p:nvPr>
        </p:nvSpPr>
        <p:spPr>
          <a:xfrm>
            <a:off x="434975" y="1858559"/>
            <a:ext cx="7813675" cy="4142673"/>
          </a:xfrm>
        </p:spPr>
        <p:txBody>
          <a:bodyPr/>
          <a:lstStyle/>
          <a:p>
            <a:pPr marL="517525" lvl="1" indent="0">
              <a:buNone/>
            </a:pPr>
            <a:endParaRPr lang="es-ES" dirty="0">
              <a:effectLst>
                <a:outerShdw blurRad="38100" dist="38100" dir="2700000" algn="tl">
                  <a:srgbClr val="000000">
                    <a:alpha val="43137"/>
                  </a:srgbClr>
                </a:outerShdw>
              </a:effectLst>
            </a:endParaRPr>
          </a:p>
          <a:p>
            <a:pPr lvl="1"/>
            <a:r>
              <a:rPr lang="es-ES" dirty="0"/>
              <a:t>Cuantos más estímulos llegan al cerebro, mejor se desarrollará la inteligencia</a:t>
            </a:r>
            <a:r>
              <a:rPr lang="es-ES" dirty="0" smtClean="0"/>
              <a:t>.</a:t>
            </a:r>
          </a:p>
          <a:p>
            <a:pPr marL="517525" lvl="1" indent="0">
              <a:buNone/>
            </a:pPr>
            <a:endParaRPr lang="es-ES" dirty="0" smtClean="0"/>
          </a:p>
          <a:p>
            <a:pPr lvl="1"/>
            <a:r>
              <a:rPr lang="es-ES" dirty="0" smtClean="0"/>
              <a:t>Cuantos más estímulos , más ayudamos al desarrollo motor</a:t>
            </a:r>
          </a:p>
          <a:p>
            <a:pPr marL="517525" lvl="1" indent="0">
              <a:buNone/>
            </a:pPr>
            <a:endParaRPr lang="es-ES" dirty="0" smtClean="0">
              <a:effectLst>
                <a:outerShdw blurRad="38100" dist="38100" dir="2700000" algn="tl">
                  <a:srgbClr val="000000">
                    <a:alpha val="43137"/>
                  </a:srgbClr>
                </a:outerShdw>
              </a:effectLst>
            </a:endParaRPr>
          </a:p>
          <a:p>
            <a:pPr lvl="1"/>
            <a:endParaRPr lang="es-ES" dirty="0"/>
          </a:p>
          <a:p>
            <a:pPr lvl="1"/>
            <a:endParaRPr lang="es-ES" sz="3600" dirty="0" smtClean="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4700" y="4420891"/>
            <a:ext cx="1575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41127" y="339248"/>
            <a:ext cx="7078980"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Recordar:</a:t>
            </a:r>
            <a:endParaRPr lang="es-ES" dirty="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465931" y="1325159"/>
            <a:ext cx="7813675" cy="4161139"/>
          </a:xfrm>
        </p:spPr>
        <p:txBody>
          <a:bodyPr/>
          <a:lstStyle/>
          <a:p>
            <a:pPr eaLnBrk="1" hangingPunct="1">
              <a:buFontTx/>
              <a:buNone/>
            </a:pPr>
            <a:endParaRPr lang="es-ES" sz="2000" dirty="0"/>
          </a:p>
          <a:p>
            <a:pPr lvl="1"/>
            <a:r>
              <a:rPr lang="es-ES" sz="2000" dirty="0" smtClean="0"/>
              <a:t>Los </a:t>
            </a:r>
            <a:r>
              <a:rPr lang="es-ES" sz="2000" dirty="0"/>
              <a:t>bebés deben tener oportunidades para mover todos sus músculos</a:t>
            </a:r>
            <a:r>
              <a:rPr lang="es-ES" sz="2000" dirty="0" smtClean="0"/>
              <a:t>.</a:t>
            </a:r>
            <a:endParaRPr lang="es-ES" sz="2000" dirty="0"/>
          </a:p>
          <a:p>
            <a:pPr lvl="1"/>
            <a:r>
              <a:rPr lang="es-ES" sz="2000" dirty="0" smtClean="0"/>
              <a:t>El </a:t>
            </a:r>
            <a:r>
              <a:rPr lang="es-ES" sz="2000" dirty="0"/>
              <a:t>movimiento contribuye al desarrollo de la vista, el equilibrio, la coordinación y el cerebro en general</a:t>
            </a:r>
            <a:r>
              <a:rPr lang="es-ES" sz="2000" dirty="0" smtClean="0"/>
              <a:t>.</a:t>
            </a:r>
            <a:endParaRPr lang="es-ES" sz="2000" dirty="0"/>
          </a:p>
          <a:p>
            <a:pPr lvl="1"/>
            <a:r>
              <a:rPr lang="es-ES" sz="2000" dirty="0" smtClean="0"/>
              <a:t>Conviene </a:t>
            </a:r>
            <a:r>
              <a:rPr lang="es-ES" sz="2000" dirty="0"/>
              <a:t>que se faciliten y estimulen sus movimientos: espacio para patalear y arrastrarse, ropa cómoda</a:t>
            </a:r>
            <a:r>
              <a:rPr lang="es-ES" sz="2000" dirty="0" smtClean="0"/>
              <a:t>,…</a:t>
            </a:r>
            <a:endParaRPr lang="es-ES" sz="2000" dirty="0"/>
          </a:p>
          <a:p>
            <a:pPr lvl="1"/>
            <a:r>
              <a:rPr lang="es-ES" sz="2000" dirty="0" smtClean="0"/>
              <a:t>El </a:t>
            </a:r>
            <a:r>
              <a:rPr lang="es-ES" sz="2000" dirty="0"/>
              <a:t>mejor estímulo es la atención de </a:t>
            </a:r>
            <a:r>
              <a:rPr lang="es-ES" sz="2000" dirty="0" smtClean="0"/>
              <a:t>un adulto </a:t>
            </a:r>
            <a:r>
              <a:rPr lang="es-ES" sz="2000" dirty="0"/>
              <a:t>que sonríe, señala, nombra y... premia los avances con risas y abrazos</a:t>
            </a:r>
            <a:r>
              <a:rPr lang="es-ES" sz="2000" dirty="0" smtClean="0"/>
              <a:t>.</a:t>
            </a:r>
            <a:endParaRPr lang="es-ES" sz="2000" dirty="0"/>
          </a:p>
          <a:p>
            <a:pPr lvl="1"/>
            <a:r>
              <a:rPr lang="es-ES" sz="2000" dirty="0" smtClean="0"/>
              <a:t>Todo ello </a:t>
            </a:r>
            <a:r>
              <a:rPr lang="es-ES" sz="2000" dirty="0"/>
              <a:t>contribuye a fortalecer el apego entre padres y bebé.</a:t>
            </a:r>
          </a:p>
          <a:p>
            <a:pPr marL="517525" lvl="1" indent="0">
              <a:buNone/>
            </a:pPr>
            <a:endParaRPr lang="es-ES" sz="2400" dirty="0" smtClean="0"/>
          </a:p>
          <a:p>
            <a:pPr marL="517525" lvl="1" indent="0">
              <a:buNone/>
            </a:pPr>
            <a:endParaRPr lang="es-ES" sz="2000" dirty="0"/>
          </a:p>
          <a:p>
            <a:pPr lvl="1"/>
            <a:endParaRPr lang="es-ES" sz="20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4700" y="4420891"/>
            <a:ext cx="1575000"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480195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7633</TotalTime>
  <Words>238</Words>
  <Application>Microsoft Office PowerPoint</Application>
  <PresentationFormat>Presentación en pantalla (4:3)</PresentationFormat>
  <Paragraphs>23</Paragraphs>
  <Slides>3</Slides>
  <Notes>1</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1_White with Blue Bar Segoe Template_TP10286789</vt:lpstr>
      <vt:lpstr>Presentación de PowerPoint</vt:lpstr>
      <vt:lpstr>Ventajas de la estimulación del bebé</vt:lpstr>
      <vt:lpstr>Recordar: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25</cp:revision>
  <dcterms:created xsi:type="dcterms:W3CDTF">2016-05-03T15:33:32Z</dcterms:created>
  <dcterms:modified xsi:type="dcterms:W3CDTF">2019-05-15T17:16:40Z</dcterms:modified>
</cp:coreProperties>
</file>